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2" r:id="rId3"/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Tahom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2" name="Shape 122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701025" y="4415775"/>
            <a:ext cx="5608299" cy="418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4" name="Shape 14"/>
          <p:cNvSpPr txBox="1"/>
          <p:nvPr>
            <p:ph idx="2" type="body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14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2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0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9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9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9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9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9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81" name="Shape 81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2" name="Shape 82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83" name="Shape 83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20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8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6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14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14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14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14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14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1400"/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verTx">
  <p:cSld name="Title and Content over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981200"/>
            <a:ext cx="82296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57200" y="4114800"/>
            <a:ext cx="8229600" cy="198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lipArtAndTx">
  <p:cSld name="Title, Clip Art and 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2" name="Shape 42"/>
          <p:cNvSpPr/>
          <p:nvPr>
            <p:ph idx="2" type="clipArt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 rot="5400000">
            <a:off x="4800600" y="2209799"/>
            <a:ext cx="57149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 rot="5400000">
            <a:off x="609600" y="228600"/>
            <a:ext cx="5714999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 rot="5400000">
            <a:off x="2514599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1" name="Shape 61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Tahoma"/>
              <a:buNone/>
              <a:defRPr sz="1400"/>
            </a:lvl1pPr>
            <a:lvl2pPr indent="0" lvl="1" marL="457200" rtl="0">
              <a:spcBef>
                <a:spcPts val="0"/>
              </a:spcBef>
              <a:buFont typeface="Tahoma"/>
              <a:buNone/>
              <a:defRPr sz="1200"/>
            </a:lvl2pPr>
            <a:lvl3pPr indent="0" lvl="2" marL="914400" rtl="0">
              <a:spcBef>
                <a:spcPts val="0"/>
              </a:spcBef>
              <a:buFont typeface="Tahoma"/>
              <a:buNone/>
              <a:defRPr sz="1000"/>
            </a:lvl3pPr>
            <a:lvl4pPr indent="0" lvl="3" marL="1371600" rtl="0">
              <a:spcBef>
                <a:spcPts val="0"/>
              </a:spcBef>
              <a:buFont typeface="Tahoma"/>
              <a:buNone/>
              <a:defRPr sz="900"/>
            </a:lvl4pPr>
            <a:lvl5pPr indent="0" lvl="4" marL="1828800" rtl="0">
              <a:spcBef>
                <a:spcPts val="0"/>
              </a:spcBef>
              <a:buFont typeface="Tahoma"/>
              <a:buNone/>
              <a:defRPr sz="900"/>
            </a:lvl5pPr>
            <a:lvl6pPr indent="0" lvl="5" marL="2286000" rtl="0">
              <a:spcBef>
                <a:spcPts val="0"/>
              </a:spcBef>
              <a:buFont typeface="Tahoma"/>
              <a:buNone/>
              <a:defRPr sz="900"/>
            </a:lvl6pPr>
            <a:lvl7pPr indent="0" lvl="6" marL="2743200" rtl="0">
              <a:spcBef>
                <a:spcPts val="0"/>
              </a:spcBef>
              <a:buFont typeface="Tahoma"/>
              <a:buNone/>
              <a:defRPr sz="900"/>
            </a:lvl7pPr>
            <a:lvl8pPr indent="0" lvl="7" marL="3200400" rtl="0">
              <a:spcBef>
                <a:spcPts val="0"/>
              </a:spcBef>
              <a:buFont typeface="Tahoma"/>
              <a:buNone/>
              <a:defRPr sz="900"/>
            </a:lvl8pPr>
            <a:lvl9pPr indent="0" lvl="8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108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7018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29539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460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4605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4605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4605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4605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4605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■"/>
              <a:defRPr b="0" i="0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27432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32004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3657600" marR="0" rtl="0" algn="l">
              <a:spcBef>
                <a:spcPts val="0"/>
              </a:spcBef>
              <a:defRPr b="0" i="0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jpg"/><Relationship Id="rId4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0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Graduation &amp; College Entrance Requirements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0" y="1676400"/>
            <a:ext cx="4491037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1" i="0" lang="en-US" sz="24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Graduation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English-40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Social Science-40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Mathematics-20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Science-30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Fine Arts/Foreign Language/CTE-10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Physical Education-20 credits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Electives-60 credits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1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Total credits for graduation-</a:t>
            </a:r>
            <a:r>
              <a:rPr b="1" i="1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220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1" i="1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Pass NETS 5 and 6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None/>
            </a:pPr>
            <a:r>
              <a:t/>
            </a:r>
            <a:endParaRPr b="1" i="1" sz="2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4652962" y="1752600"/>
            <a:ext cx="4491037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b="1" i="0" lang="en-US" sz="2400" u="sng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A-G Requirements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A. History/Social Science-2 Years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B. English-4 years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C.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Mathematics-3 years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D. Laboratory Science-2 years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E.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Foreign Language-2 years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F. </a:t>
            </a:r>
            <a:r>
              <a:rPr b="0" i="0" lang="en-US" sz="2000" u="none" cap="none" strike="noStrike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rPr>
              <a:t>Visual and Performing Arts-1 year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G. College Preparatory Electives- 1 year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b="1" i="0" lang="en-US" sz="18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</a:t>
            </a:r>
            <a:r>
              <a:rPr b="1" i="1" lang="en-US" sz="1800" u="none" cap="none" strike="noStrike">
                <a:solidFill>
                  <a:srgbClr val="FF3399"/>
                </a:solidFill>
                <a:latin typeface="Tahoma"/>
                <a:ea typeface="Tahoma"/>
                <a:cs typeface="Tahoma"/>
                <a:sym typeface="Tahoma"/>
              </a:rPr>
              <a:t>*Must complete all A-G classes with a “C” or better.</a:t>
            </a:r>
          </a:p>
        </p:txBody>
      </p:sp>
      <p:pic>
        <p:nvPicPr>
          <p:cNvPr descr="j0280530" id="112" name="Shape 1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0" y="5400675"/>
            <a:ext cx="1627186" cy="145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The 22 required classes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57200" y="1143000"/>
            <a:ext cx="4038599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1. English 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2. English 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3. English 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 English 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5. Geography/Health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6. World History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7. US History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8. Government/Econ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9. Integ</a:t>
            </a:r>
            <a:r>
              <a:rPr lang="en-US" sz="2400"/>
              <a:t> Math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1 or higher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10. Integ</a:t>
            </a:r>
            <a:r>
              <a:rPr lang="en-US" sz="2400"/>
              <a:t> Math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2 or higher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11. 1 Life Science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12. 1 Physical Science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24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9" name="Shape 119"/>
          <p:cNvSpPr txBox="1"/>
          <p:nvPr>
            <p:ph idx="2" type="body"/>
          </p:nvPr>
        </p:nvSpPr>
        <p:spPr>
          <a:xfrm>
            <a:off x="4648200" y="1143000"/>
            <a:ext cx="4038599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13. 1 additional science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14. PE 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15. PE 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16. Fine art or Foreign Language or CTE course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17. Elective 1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18. Elective 2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19. Elective 3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20. Elective 4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21. Elective 5</a:t>
            </a: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22. Elective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It’s Important to Pass Every Class On The First Try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Summer School is limited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Failing classes could lead to placement at an alternative site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may have to stay after school or lose electives in order to make up classes you failed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It’s Important to Get Good Grades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could qualify for college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will be eligible for athletics and other activities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will earn your diploma!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can earn extended lunch!!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How can I earn extended lunch?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 the end of the semester (Dec 1</a:t>
            </a:r>
            <a:r>
              <a:rPr lang="en-US"/>
              <a:t>5</a:t>
            </a:r>
            <a:r>
              <a:rPr b="0" baseline="3000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</a:t>
            </a: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) have a GPA of 2.0 with no D’s or F’s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lang="en-US"/>
              <a:t>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			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4999"/>
              <a:buFont typeface="Noto Symbol"/>
              <a:buChar char="■"/>
            </a:pPr>
            <a:r>
              <a:rPr b="0" i="0" lang="en-US" sz="32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At the end of the semester have a GPA of 2.6 or higher with only one 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28600"/>
            <a:ext cx="8229600" cy="1066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How Can I See my Counselor?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447800"/>
            <a:ext cx="8229600" cy="464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Counselors are located in H10 and B6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Your counselor is based on </a:t>
            </a:r>
            <a:r>
              <a:rPr lang="en-US" sz="2400"/>
              <a:t>your last name or the special program you are in.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A-</a:t>
            </a:r>
            <a:r>
              <a:rPr lang="en-US" sz="2400"/>
              <a:t>Gomez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= Mrs. Powell H10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lang="en-US" sz="2400"/>
              <a:t>Gonzales-Perez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= Mr. Lawler H10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lang="en-US" sz="2400"/>
              <a:t>Perf-Sh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Engineering and IB = Mrs. Rodriguez B6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65000"/>
              <a:buFont typeface="Noto Symbol"/>
              <a:buChar char="■"/>
            </a:pPr>
            <a:r>
              <a:rPr lang="en-US" sz="2400"/>
              <a:t>Si</a:t>
            </a: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-Z and AVID = Mrs. Sousa B6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You can see your counselor before school, at breaks, at lunch or after school. You should not go to your counselor during class time</a:t>
            </a:r>
            <a:r>
              <a:rPr lang="en-US" sz="2400"/>
              <a:t> without a pass.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If your counselor is unavailable when you come by fill out a “Request to See Counselor” form and leave it in the box outside your counselor’s door.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099" y="135750"/>
            <a:ext cx="4406024" cy="658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533400" y="19812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Questions?</a:t>
            </a:r>
          </a:p>
        </p:txBody>
      </p:sp>
      <p:pic>
        <p:nvPicPr>
          <p:cNvPr descr="home1" id="154" name="Shape 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304800"/>
            <a:ext cx="2552699" cy="17319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j04042630000[1]" id="155" name="Shape 155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52837" y="3190875"/>
            <a:ext cx="1838325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